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905" y="713422"/>
            <a:ext cx="7992189" cy="420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Personal Finance Manager</a:t>
            </a:r>
            <a:endParaRPr lang="en-US" sz="8800" dirty="0"/>
          </a:p>
        </p:txBody>
      </p:sp>
      <p:sp>
        <p:nvSpPr>
          <p:cNvPr id="4" name="Text 1"/>
          <p:cNvSpPr/>
          <p:nvPr/>
        </p:nvSpPr>
        <p:spPr>
          <a:xfrm>
            <a:off x="575905" y="5167193"/>
            <a:ext cx="6442591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Python-Powered Financial Clarity for You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75905" y="5787985"/>
            <a:ext cx="7992189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simple and interactive Personal Finance Management System built using Python, SQLite, and Streamlit. This application allows you to manage, track, and visualize your financial transactions easily through a clean, web-based interface.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5905" y="6898838"/>
            <a:ext cx="799218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Now that we've introduced the Personal Finance Manager, let's explore the key features that empower you to take control of your financial journey.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168" y="712708"/>
            <a:ext cx="11765280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Conclusion: Towards Better Financial Control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71168" y="1779270"/>
            <a:ext cx="1308806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Python-based Personal Finance Manager offers a powerful, accessible, and comprehensive tool for financial literacy and control.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520672" y="2867144"/>
            <a:ext cx="250412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Automation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71168" y="3312200"/>
            <a:ext cx="4253627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calculations of balances and trends reduce manual effort and human error.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4795" y="2357676"/>
            <a:ext cx="4580811" cy="4580811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088" y="3658969"/>
            <a:ext cx="309801" cy="3098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05605" y="2701885"/>
            <a:ext cx="250412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Flexibility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605605" y="3146941"/>
            <a:ext cx="4253627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can define their own 'Purpose' categories, making the system highly adaptable to individual needs.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795" y="2357676"/>
            <a:ext cx="4580811" cy="4580811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273" y="3658969"/>
            <a:ext cx="309801" cy="3098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05605" y="5157549"/>
            <a:ext cx="254698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Actionable Insights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605605" y="5602605"/>
            <a:ext cx="4253627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Trend and category visualizations translate raw data into clear, decision-driving financial insights.</a:t>
            </a:r>
            <a:endParaRPr lang="en-US" sz="17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795" y="2357676"/>
            <a:ext cx="4580811" cy="4580811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4273" y="5327154"/>
            <a:ext cx="309801" cy="30980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520672" y="5322808"/>
            <a:ext cx="250412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User-Friendly UI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771168" y="5767864"/>
            <a:ext cx="4253627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Streamlit interface ensures that powerful features are accessible to non-technical users.</a:t>
            </a:r>
            <a:endParaRPr lang="en-US" sz="17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4795" y="2357676"/>
            <a:ext cx="4580811" cy="4580811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6088" y="5327154"/>
            <a:ext cx="309801" cy="30980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71168" y="7186374"/>
            <a:ext cx="1308806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Ultimately, this system empowers individuals to take charge of their financial destiny, fostering better habits and a more secure future.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493" y="554236"/>
            <a:ext cx="5476994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Technology Stack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04493" y="1528643"/>
            <a:ext cx="1322141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robust application is built using a powerful and efficient combination of technologies, ensuring reliability, responsiveness, and ease of use.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4493" y="2057043"/>
            <a:ext cx="6510099" cy="2218015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5" name="Shape 3"/>
          <p:cNvSpPr/>
          <p:nvPr/>
        </p:nvSpPr>
        <p:spPr>
          <a:xfrm>
            <a:off x="905708" y="2258258"/>
            <a:ext cx="603885" cy="603885"/>
          </a:xfrm>
          <a:prstGeom prst="roundRect">
            <a:avLst>
              <a:gd name="adj" fmla="val 15140442"/>
            </a:avLst>
          </a:prstGeom>
          <a:solidFill>
            <a:srgbClr val="1D1F2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1801" y="2424232"/>
            <a:ext cx="271701" cy="27170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05708" y="3063359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Python 3.x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05708" y="3469958"/>
            <a:ext cx="6107668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core programming language provides structure, logic, and comprehensive libraries for data handling and computation.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5808" y="2057043"/>
            <a:ext cx="6510099" cy="2218015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0" name="Shape 7"/>
          <p:cNvSpPr/>
          <p:nvPr/>
        </p:nvSpPr>
        <p:spPr>
          <a:xfrm>
            <a:off x="7617023" y="2258258"/>
            <a:ext cx="603885" cy="603885"/>
          </a:xfrm>
          <a:prstGeom prst="roundRect">
            <a:avLst>
              <a:gd name="adj" fmla="val 15140442"/>
            </a:avLst>
          </a:prstGeom>
          <a:solidFill>
            <a:srgbClr val="1D1F22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3116" y="2424232"/>
            <a:ext cx="271701" cy="27170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7023" y="3063359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SQLite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617023" y="3469958"/>
            <a:ext cx="6107668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self-contained, high-reliability, zero-configuration SQL database engine for persistent, secure data storage and retrieval.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704493" y="4476274"/>
            <a:ext cx="6510099" cy="2218015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5" name="Shape 11"/>
          <p:cNvSpPr/>
          <p:nvPr/>
        </p:nvSpPr>
        <p:spPr>
          <a:xfrm>
            <a:off x="905708" y="4677489"/>
            <a:ext cx="603885" cy="603885"/>
          </a:xfrm>
          <a:prstGeom prst="roundRect">
            <a:avLst>
              <a:gd name="adj" fmla="val 15140442"/>
            </a:avLst>
          </a:prstGeom>
          <a:solidFill>
            <a:srgbClr val="1D1F22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801" y="4843463"/>
            <a:ext cx="271701" cy="27170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05708" y="5482590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Streamlit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905708" y="5889188"/>
            <a:ext cx="6107668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Used for creating the intuitive, interactive, and responsive web-based user interface with minimal development overhead.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415808" y="4476274"/>
            <a:ext cx="6510099" cy="2218015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20" name="Shape 15"/>
          <p:cNvSpPr/>
          <p:nvPr/>
        </p:nvSpPr>
        <p:spPr>
          <a:xfrm>
            <a:off x="7617023" y="4677489"/>
            <a:ext cx="603885" cy="603885"/>
          </a:xfrm>
          <a:prstGeom prst="roundRect">
            <a:avLst>
              <a:gd name="adj" fmla="val 15140442"/>
            </a:avLst>
          </a:prstGeom>
          <a:solidFill>
            <a:srgbClr val="1D1F22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3116" y="4843463"/>
            <a:ext cx="271701" cy="27170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7023" y="5482590"/>
            <a:ext cx="2411492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Pandas &amp; Matplotlib</a:t>
            </a:r>
            <a:endParaRPr lang="en-US" sz="1800" dirty="0"/>
          </a:p>
        </p:txBody>
      </p:sp>
      <p:sp>
        <p:nvSpPr>
          <p:cNvPr id="23" name="Text 17"/>
          <p:cNvSpPr/>
          <p:nvPr/>
        </p:nvSpPr>
        <p:spPr>
          <a:xfrm>
            <a:off x="7617023" y="5889188"/>
            <a:ext cx="6107668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Essential libraries for efficient data manipulation, analysis, and generation of powerful, dynamic financial visualizations.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704493" y="6920746"/>
            <a:ext cx="13221414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Building on this foundation, let's now explore the key functionalities and features that these technologies bring to life in the Personal Finance Manager.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2068" y="632460"/>
            <a:ext cx="4985980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Application Features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72068" y="1358741"/>
            <a:ext cx="7972663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Finance Manager provides a full suite of features necessary for comprehensive transaction management, from entry to analysis.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72068" y="2048708"/>
            <a:ext cx="669250" cy="1003935"/>
          </a:xfrm>
          <a:prstGeom prst="roundRect">
            <a:avLst>
              <a:gd name="adj" fmla="val 360049"/>
            </a:avLst>
          </a:prstGeom>
          <a:solidFill>
            <a:srgbClr val="30313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1142" y="2425065"/>
            <a:ext cx="250984" cy="2509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08602" y="2215991"/>
            <a:ext cx="190142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 Transactions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908602" y="2554010"/>
            <a:ext cx="7136130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Input new transactions with detailed fields: ID, Type (Credited/Debited), Purpose, Amount, and Date.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6072068" y="3219926"/>
            <a:ext cx="669250" cy="1174313"/>
          </a:xfrm>
          <a:prstGeom prst="roundRect">
            <a:avLst>
              <a:gd name="adj" fmla="val 360049"/>
            </a:avLst>
          </a:prstGeom>
          <a:solidFill>
            <a:srgbClr val="303132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142" y="3681532"/>
            <a:ext cx="250984" cy="2509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908602" y="3387209"/>
            <a:ext cx="190142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View Records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6908602" y="3725227"/>
            <a:ext cx="7136130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See all recorded transactions in a clear, sortable tabular format, along with dynamic balance calculation.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6072068" y="4561523"/>
            <a:ext cx="669250" cy="1174313"/>
          </a:xfrm>
          <a:prstGeom prst="roundRect">
            <a:avLst>
              <a:gd name="adj" fmla="val 360049"/>
            </a:avLst>
          </a:prstGeom>
          <a:solidFill>
            <a:srgbClr val="303132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1142" y="5023128"/>
            <a:ext cx="250984" cy="2509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908602" y="4728805"/>
            <a:ext cx="190142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Update &amp; Delete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908602" y="5066824"/>
            <a:ext cx="7136130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 data accuracy by modifying existing transaction details or permanently deleting outdated entries.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6072068" y="5903119"/>
            <a:ext cx="669250" cy="1003935"/>
          </a:xfrm>
          <a:prstGeom prst="roundRect">
            <a:avLst>
              <a:gd name="adj" fmla="val 360049"/>
            </a:avLst>
          </a:prstGeom>
          <a:solidFill>
            <a:srgbClr val="303132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1142" y="6279475"/>
            <a:ext cx="250984" cy="25098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908602" y="6070402"/>
            <a:ext cx="190142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Search by Date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6908602" y="6408420"/>
            <a:ext cx="7136130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Quickly retrieve transactions for specific dates or across custom date ranges for targeted review.</a:t>
            </a:r>
            <a:endParaRPr lang="en-US" sz="1300" dirty="0"/>
          </a:p>
        </p:txBody>
      </p:sp>
      <p:sp>
        <p:nvSpPr>
          <p:cNvPr id="21" name="Text 14"/>
          <p:cNvSpPr/>
          <p:nvPr/>
        </p:nvSpPr>
        <p:spPr>
          <a:xfrm>
            <a:off x="6072068" y="7095292"/>
            <a:ext cx="7972663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 these comprehensive features, users can efficiently manage their finances. Now, let's explore how these translate into tangible benefits and real-world impact.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017" y="405408"/>
            <a:ext cx="7462480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 Integrity: The SQLite Foundation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16017" y="1118949"/>
            <a:ext cx="1359836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uses SQLite to ensure that your financial records are structured, persistent, and reliable. The initial setup ensures a stable foundation for all future operations.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16017" y="1653302"/>
            <a:ext cx="2010489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Schema Definition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16017" y="2052042"/>
            <a:ext cx="801516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core 'expenses' table enforces data structure and consistency for every transaction recorded.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516017" y="2438995"/>
            <a:ext cx="8015168" cy="2210872"/>
          </a:xfrm>
          <a:prstGeom prst="roundRect">
            <a:avLst>
              <a:gd name="adj" fmla="val 1000"/>
            </a:avLst>
          </a:prstGeom>
          <a:solidFill>
            <a:srgbClr val="1E1F20"/>
          </a:solidFill>
          <a:ln/>
        </p:spPr>
      </p:sp>
      <p:sp>
        <p:nvSpPr>
          <p:cNvPr id="7" name="Shape 5"/>
          <p:cNvSpPr/>
          <p:nvPr/>
        </p:nvSpPr>
        <p:spPr>
          <a:xfrm>
            <a:off x="508754" y="2438995"/>
            <a:ext cx="8029694" cy="2210872"/>
          </a:xfrm>
          <a:prstGeom prst="roundRect">
            <a:avLst>
              <a:gd name="adj" fmla="val 1000"/>
            </a:avLst>
          </a:prstGeom>
          <a:solidFill>
            <a:srgbClr val="1E1F20"/>
          </a:solidFill>
          <a:ln/>
        </p:spPr>
      </p:sp>
      <p:sp>
        <p:nvSpPr>
          <p:cNvPr id="8" name="Text 6"/>
          <p:cNvSpPr/>
          <p:nvPr/>
        </p:nvSpPr>
        <p:spPr>
          <a:xfrm>
            <a:off x="656153" y="2549485"/>
            <a:ext cx="7734895" cy="1989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IF NOT EXISTS expenses (    TransactionNumber INTEGER PRIMARY KEY,    Transaction_ID TEXT,    Transaction_Type TEXT,    Purpose TEXT,    Amount REAL,    Date TEXT);</a:t>
            </a:r>
            <a:endParaRPr lang="en-US" sz="11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8374" y="1671757"/>
            <a:ext cx="5223510" cy="522351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898374" y="7061121"/>
            <a:ext cx="5223510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1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Primary Key:</a:t>
            </a:r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TransactionNumber ensures every entry is unique.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898374" y="7333774"/>
            <a:ext cx="5223510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1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 Type:</a:t>
            </a:r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Categorized as 'Credited' or 'Debited'.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8898374" y="7606427"/>
            <a:ext cx="5223510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1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Amount:</a:t>
            </a:r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Stored as a REAL number for precision.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8898374" y="7879080"/>
            <a:ext cx="5223510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1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Commitment:</a:t>
            </a:r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Changes are immediately saved using </a:t>
            </a:r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con.commit()</a:t>
            </a:r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516017" y="8332827"/>
            <a:ext cx="1359836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Building on this foundation of robust database integrity, let's now explore how these structured records are accessed and managed through the application's user interface.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531" y="496253"/>
            <a:ext cx="5485209" cy="510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Adding New Transactions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8531" y="1275755"/>
            <a:ext cx="7886938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dedicated 'Add Transaction' interface in Streamlit simplifies data entry while validating inputs to maintain data quality.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531" y="2285762"/>
            <a:ext cx="3853696" cy="1822132"/>
          </a:xfrm>
          <a:prstGeom prst="roundRect">
            <a:avLst>
              <a:gd name="adj" fmla="val 6022"/>
            </a:avLst>
          </a:prstGeom>
          <a:solidFill>
            <a:srgbClr val="111213"/>
          </a:solidFill>
          <a:ln/>
        </p:spPr>
      </p:sp>
      <p:sp>
        <p:nvSpPr>
          <p:cNvPr id="6" name="Shape 3"/>
          <p:cNvSpPr/>
          <p:nvPr/>
        </p:nvSpPr>
        <p:spPr>
          <a:xfrm>
            <a:off x="628531" y="2262902"/>
            <a:ext cx="3853696" cy="91440"/>
          </a:xfrm>
          <a:prstGeom prst="roundRect">
            <a:avLst>
              <a:gd name="adj" fmla="val 29462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016442"/>
            <a:ext cx="538758" cy="538758"/>
          </a:xfrm>
          <a:prstGeom prst="roundRect">
            <a:avLst>
              <a:gd name="adj" fmla="val 169724"/>
            </a:avLst>
          </a:prstGeom>
          <a:solidFill>
            <a:srgbClr val="FFFFF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08" y="2178010"/>
            <a:ext cx="215503" cy="2155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0937" y="2734747"/>
            <a:ext cx="204085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Unique Identifiers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30937" y="3097530"/>
            <a:ext cx="3448883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Requires a unique </a:t>
            </a:r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 Number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a 12-digit </a:t>
            </a:r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 ID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prevent duplicate entries.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4661773" y="2285762"/>
            <a:ext cx="3853696" cy="1822132"/>
          </a:xfrm>
          <a:prstGeom prst="roundRect">
            <a:avLst>
              <a:gd name="adj" fmla="val 6022"/>
            </a:avLst>
          </a:prstGeom>
          <a:solidFill>
            <a:srgbClr val="111213"/>
          </a:solidFill>
          <a:ln/>
        </p:spPr>
      </p:sp>
      <p:sp>
        <p:nvSpPr>
          <p:cNvPr id="12" name="Shape 8"/>
          <p:cNvSpPr/>
          <p:nvPr/>
        </p:nvSpPr>
        <p:spPr>
          <a:xfrm>
            <a:off x="4661773" y="2262902"/>
            <a:ext cx="3853696" cy="91440"/>
          </a:xfrm>
          <a:prstGeom prst="roundRect">
            <a:avLst>
              <a:gd name="adj" fmla="val 29462"/>
            </a:avLst>
          </a:prstGeom>
          <a:solidFill>
            <a:srgbClr val="FFFFFF"/>
          </a:solidFill>
          <a:ln/>
        </p:spPr>
      </p:sp>
      <p:sp>
        <p:nvSpPr>
          <p:cNvPr id="13" name="Shape 9"/>
          <p:cNvSpPr/>
          <p:nvPr/>
        </p:nvSpPr>
        <p:spPr>
          <a:xfrm>
            <a:off x="6319183" y="2016442"/>
            <a:ext cx="538758" cy="538758"/>
          </a:xfrm>
          <a:prstGeom prst="roundRect">
            <a:avLst>
              <a:gd name="adj" fmla="val 169724"/>
            </a:avLst>
          </a:prstGeom>
          <a:solidFill>
            <a:srgbClr val="FFFFFF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0750" y="2178010"/>
            <a:ext cx="215503" cy="21550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64179" y="2734747"/>
            <a:ext cx="204085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Input &amp; Validation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864179" y="3097530"/>
            <a:ext cx="3448883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Fields for Type (Dropdown), Purpose (Text), Amount (Minimum 0.0), and Date (Date Picker) ensure accurate logging.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628531" y="4556760"/>
            <a:ext cx="7886938" cy="1552813"/>
          </a:xfrm>
          <a:prstGeom prst="roundRect">
            <a:avLst>
              <a:gd name="adj" fmla="val 7066"/>
            </a:avLst>
          </a:prstGeom>
          <a:solidFill>
            <a:srgbClr val="111213"/>
          </a:solidFill>
          <a:ln/>
        </p:spPr>
      </p:sp>
      <p:sp>
        <p:nvSpPr>
          <p:cNvPr id="18" name="Shape 13"/>
          <p:cNvSpPr/>
          <p:nvPr/>
        </p:nvSpPr>
        <p:spPr>
          <a:xfrm>
            <a:off x="628531" y="4533900"/>
            <a:ext cx="7886938" cy="91440"/>
          </a:xfrm>
          <a:prstGeom prst="roundRect">
            <a:avLst>
              <a:gd name="adj" fmla="val 29462"/>
            </a:avLst>
          </a:prstGeom>
          <a:solidFill>
            <a:srgbClr val="FFFFFF"/>
          </a:solidFill>
          <a:ln/>
        </p:spPr>
      </p:sp>
      <p:sp>
        <p:nvSpPr>
          <p:cNvPr id="19" name="Shape 14"/>
          <p:cNvSpPr/>
          <p:nvPr/>
        </p:nvSpPr>
        <p:spPr>
          <a:xfrm>
            <a:off x="4302621" y="4287441"/>
            <a:ext cx="538758" cy="538758"/>
          </a:xfrm>
          <a:prstGeom prst="roundRect">
            <a:avLst>
              <a:gd name="adj" fmla="val 169724"/>
            </a:avLst>
          </a:prstGeom>
          <a:solidFill>
            <a:srgbClr val="FFFFF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189" y="4449008"/>
            <a:ext cx="215503" cy="21550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30937" y="5005745"/>
            <a:ext cx="233719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Feedback Mechanism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830937" y="5368528"/>
            <a:ext cx="7482126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Upon submission, the system provides a success message or an error warning if the Transaction Number already exists (IntegrityError).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897850" y="6513671"/>
            <a:ext cx="7617619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st.success(f"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✅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Transaction {tno} added successfully!")</a:t>
            </a:r>
            <a:endParaRPr lang="en-US" sz="1400" dirty="0"/>
          </a:p>
        </p:txBody>
      </p:sp>
      <p:sp>
        <p:nvSpPr>
          <p:cNvPr id="24" name="Shape 18"/>
          <p:cNvSpPr/>
          <p:nvPr/>
        </p:nvSpPr>
        <p:spPr>
          <a:xfrm>
            <a:off x="628531" y="6311622"/>
            <a:ext cx="22860" cy="6810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Text 19"/>
          <p:cNvSpPr/>
          <p:nvPr/>
        </p:nvSpPr>
        <p:spPr>
          <a:xfrm>
            <a:off x="628531" y="7194709"/>
            <a:ext cx="7886938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Now that we understand how transactions are securely added and validated, let's explore how we view and interact with this data.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190" y="564237"/>
            <a:ext cx="8722162" cy="458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Comprehensive View and Financial Summary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65190" y="1346002"/>
            <a:ext cx="1350002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'View Transactions' section does more than just list entries; it provides immediate, high-level financial insights.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5190" y="1931432"/>
            <a:ext cx="220241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Presentation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65190" y="2368153"/>
            <a:ext cx="7942302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data is fetched from the SQLite database into a Pandas DataFrame and displayed in a responsive Streamlit DataFrame, allowing users to scroll and sort easily.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65190" y="3034427"/>
            <a:ext cx="7942302" cy="1368623"/>
          </a:xfrm>
          <a:prstGeom prst="roundRect">
            <a:avLst>
              <a:gd name="adj" fmla="val 17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72810" y="3042047"/>
            <a:ext cx="7927062" cy="4511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34616" y="3146465"/>
            <a:ext cx="12586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101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2323743" y="3146465"/>
            <a:ext cx="12548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Credited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3909060" y="3146465"/>
            <a:ext cx="12548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₹15,000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494377" y="3146465"/>
            <a:ext cx="284404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Monthly Salary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72810" y="3493175"/>
            <a:ext cx="7927062" cy="4511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34616" y="3597593"/>
            <a:ext cx="12586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102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2323743" y="3597593"/>
            <a:ext cx="12548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Debited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3909060" y="3597593"/>
            <a:ext cx="12548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₹2,500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494377" y="3597593"/>
            <a:ext cx="284404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Grocery Shopping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572810" y="3944303"/>
            <a:ext cx="7927062" cy="4511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34616" y="4048720"/>
            <a:ext cx="12586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103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2323743" y="4048720"/>
            <a:ext cx="12548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Credited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3909060" y="4048720"/>
            <a:ext cx="12548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₹500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5494377" y="4048720"/>
            <a:ext cx="284404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Interest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8909209" y="1931432"/>
            <a:ext cx="220241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Calculated Metrics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909209" y="2368153"/>
            <a:ext cx="516350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metrics are dynamically calculated based on the displayed data: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8909209" y="2872859"/>
            <a:ext cx="5163503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₹400K</a:t>
            </a:r>
            <a:endParaRPr lang="en-US" sz="4150" dirty="0"/>
          </a:p>
        </p:txBody>
      </p:sp>
      <p:sp>
        <p:nvSpPr>
          <p:cNvPr id="25" name="Text 23"/>
          <p:cNvSpPr/>
          <p:nvPr/>
        </p:nvSpPr>
        <p:spPr>
          <a:xfrm>
            <a:off x="8909209" y="3607594"/>
            <a:ext cx="516350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Credited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8909209" y="4253627"/>
            <a:ext cx="5163503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₹150K</a:t>
            </a:r>
            <a:endParaRPr lang="en-US" sz="4150" dirty="0"/>
          </a:p>
        </p:txBody>
      </p:sp>
      <p:sp>
        <p:nvSpPr>
          <p:cNvPr id="27" name="Text 25"/>
          <p:cNvSpPr/>
          <p:nvPr/>
        </p:nvSpPr>
        <p:spPr>
          <a:xfrm>
            <a:off x="8909209" y="4988362"/>
            <a:ext cx="516350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Debited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8909209" y="5634395"/>
            <a:ext cx="5163503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₹250K</a:t>
            </a:r>
            <a:endParaRPr lang="en-US" sz="4150" dirty="0"/>
          </a:p>
        </p:txBody>
      </p:sp>
      <p:sp>
        <p:nvSpPr>
          <p:cNvPr id="29" name="Text 27"/>
          <p:cNvSpPr/>
          <p:nvPr/>
        </p:nvSpPr>
        <p:spPr>
          <a:xfrm>
            <a:off x="8909209" y="6369129"/>
            <a:ext cx="516350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Current Balance</a:t>
            </a:r>
            <a:endParaRPr lang="en-US" sz="1250" dirty="0"/>
          </a:p>
        </p:txBody>
      </p:sp>
      <p:sp>
        <p:nvSpPr>
          <p:cNvPr id="30" name="Text 28"/>
          <p:cNvSpPr/>
          <p:nvPr/>
        </p:nvSpPr>
        <p:spPr>
          <a:xfrm>
            <a:off x="8909209" y="6793111"/>
            <a:ext cx="5163503" cy="726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immediate, high-level financial insights provide a solid foundation for understanding our financial landscape. Now, let's explore how we can leverage these views for more advanced financial analysis and management.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490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765" y="470416"/>
            <a:ext cx="7946469" cy="972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Management: Update and Delete Functionality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98765" y="1699022"/>
            <a:ext cx="7946469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Managing transactions often requires corrections. The system provides intuitive controls for updating and deleting records based on the unique Transaction Number.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8765" y="2404586"/>
            <a:ext cx="7946469" cy="1669375"/>
          </a:xfrm>
          <a:prstGeom prst="roundRect">
            <a:avLst>
              <a:gd name="adj" fmla="val 6573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75905" y="2404586"/>
            <a:ext cx="91440" cy="1669375"/>
          </a:xfrm>
          <a:prstGeom prst="roundRect">
            <a:avLst>
              <a:gd name="adj" fmla="val 28064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861179" y="2598420"/>
            <a:ext cx="233279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Precise Updates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61179" y="2992517"/>
            <a:ext cx="7490222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can select the specific Transaction Number and choose which </a:t>
            </a:r>
            <a:pPr algn="l" indent="0" marL="0">
              <a:lnSpc>
                <a:spcPts val="200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Field to Update</a:t>
            </a:r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(e.g., Type, Amount, Date), ensuring targeted data correction.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861179" y="3608308"/>
            <a:ext cx="749022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expenses SET {field} = ? WHERE TransactionNumber = ?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8765" y="4244935"/>
            <a:ext cx="7946469" cy="1669375"/>
          </a:xfrm>
          <a:prstGeom prst="roundRect">
            <a:avLst>
              <a:gd name="adj" fmla="val 6573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75905" y="4244935"/>
            <a:ext cx="91440" cy="1669375"/>
          </a:xfrm>
          <a:prstGeom prst="roundRect">
            <a:avLst>
              <a:gd name="adj" fmla="val 28064"/>
            </a:avLst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61179" y="4438769"/>
            <a:ext cx="233279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Deletion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61179" y="4832866"/>
            <a:ext cx="7490222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Selecting a transaction and confirming 'Delete' removes the record from the database, verified by the affected rows count.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861179" y="5448657"/>
            <a:ext cx="749022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 FROM expenses WHERE TransactionNumber = ?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598765" y="6106716"/>
            <a:ext cx="7946469" cy="966311"/>
          </a:xfrm>
          <a:prstGeom prst="roundRect">
            <a:avLst>
              <a:gd name="adj" fmla="val 2656"/>
            </a:avLst>
          </a:prstGeom>
          <a:solidFill>
            <a:srgbClr val="262626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9" y="6346031"/>
            <a:ext cx="213836" cy="17097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154549" y="6320433"/>
            <a:ext cx="7219712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Success/Warning messages guide the user: "Transaction updated successfully!" or "Transaction not found."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598765" y="7265432"/>
            <a:ext cx="7946469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 these foundational data management capabilities in place, let's explore how we can further enhance our financial insights.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680" y="383143"/>
            <a:ext cx="7883723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 1: Weekly and Monthly Spending Trends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87680" y="1057751"/>
            <a:ext cx="1365504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Visualization is crucial for spotting financial patterns. The 'View Trends' feature uses Matplotlib to generate line charts for debited amounts over time.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423511"/>
            <a:ext cx="13655040" cy="59782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71562" y="4129931"/>
            <a:ext cx="1601505" cy="1015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Weekly Spending Trend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102510" y="4129931"/>
            <a:ext cx="1601505" cy="1015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Monthly Spending Trend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0895424" y="6249072"/>
            <a:ext cx="2911828" cy="297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Highlights long-term pattern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4392" y="6214949"/>
            <a:ext cx="366667" cy="3666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42482" y="2695318"/>
            <a:ext cx="2978005" cy="2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Cumulative over 6 months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2870" y="2632036"/>
            <a:ext cx="371217" cy="37121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5210" y="6222601"/>
            <a:ext cx="2898592" cy="2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ISO week-based analysis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7354" y="6240800"/>
            <a:ext cx="366667" cy="3666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29032" y="2695318"/>
            <a:ext cx="2978006" cy="2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Fluctuating over 5 weeks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2063" y="2634310"/>
            <a:ext cx="366667" cy="36666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87680" y="7697748"/>
            <a:ext cx="1583650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Weekly Trend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487680" y="8034933"/>
            <a:ext cx="6657499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Analyzes spending based on the ISO calendar week number (</a:t>
            </a:r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dt.isocalendar().week</a:t>
            </a:r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). This highlights short-term spending habits and deviations.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7492841" y="7697748"/>
            <a:ext cx="1583650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Monthly Trend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7492841" y="8034933"/>
            <a:ext cx="6657499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Aggregates spending by month (</a:t>
            </a:r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dt.to_period("M")</a:t>
            </a:r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). This provides a broader view for budgeting and seasonal spending analysis.</a:t>
            </a:r>
            <a:endParaRPr lang="en-US" sz="1050" dirty="0"/>
          </a:p>
        </p:txBody>
      </p:sp>
      <p:sp>
        <p:nvSpPr>
          <p:cNvPr id="19" name="Text 12"/>
          <p:cNvSpPr/>
          <p:nvPr/>
        </p:nvSpPr>
        <p:spPr>
          <a:xfrm>
            <a:off x="487680" y="8750379"/>
            <a:ext cx="1365504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is filtered to only include 'Debited' transactions for accurate spending representation.</a:t>
            </a:r>
            <a:endParaRPr lang="en-US" sz="1050" dirty="0"/>
          </a:p>
        </p:txBody>
      </p:sp>
      <p:sp>
        <p:nvSpPr>
          <p:cNvPr id="20" name="Text 13"/>
          <p:cNvSpPr/>
          <p:nvPr/>
        </p:nvSpPr>
        <p:spPr>
          <a:xfrm>
            <a:off x="487680" y="9116139"/>
            <a:ext cx="1365504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Now that we've uncovered these initial spending trends, let's move on to explore further key financial insights.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686" y="678299"/>
            <a:ext cx="10541556" cy="589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 2: Purpose-Wise Spending Analysis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25686" y="1681877"/>
            <a:ext cx="1317902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where your money goes is essential. This feature breaks down total expenditure by the defined 'Purpose' category.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5686" y="2433280"/>
            <a:ext cx="3469005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Categorical Breakdown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25686" y="2993946"/>
            <a:ext cx="4968121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groups all 'Debited' transactions by the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Purpose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field and sums the amounts, providing a clear view of spending priorities.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5686" y="4113133"/>
            <a:ext cx="496812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Uses Pandas 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groupby("Purpose")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function.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5686" y="4511754"/>
            <a:ext cx="49681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Results are plotted using a Matplotlib Bar Chart.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5686" y="4895136"/>
            <a:ext cx="496812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X-axis labels are rotated (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plt.xticks(rotation=45)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for readability of long purpose names.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5686" y="5718691"/>
            <a:ext cx="49681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visual helps identify budget overruns in specific categories quickly.</a:t>
            </a:r>
            <a:endParaRPr lang="en-US" sz="16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7204" y="2459236"/>
            <a:ext cx="7705011" cy="431470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25686" y="7240429"/>
            <a:ext cx="1317902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Building on this foundation of understanding where your money goes, next we'll explore how to detect unusual spending behaviors.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2025-10-27T04:54:12Z</dcterms:created>
  <dcterms:modified xsi:type="dcterms:W3CDTF">2025-10-27T04:54:12Z</dcterms:modified>
</cp:coreProperties>
</file>